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sldIdLst>
    <p:sldId id="257" r:id="rId5"/>
    <p:sldId id="287" r:id="rId6"/>
    <p:sldId id="261" r:id="rId7"/>
    <p:sldId id="272" r:id="rId8"/>
    <p:sldId id="266" r:id="rId9"/>
    <p:sldId id="275" r:id="rId10"/>
    <p:sldId id="279" r:id="rId11"/>
    <p:sldId id="276" r:id="rId12"/>
    <p:sldId id="277" r:id="rId13"/>
    <p:sldId id="278" r:id="rId14"/>
    <p:sldId id="284" r:id="rId15"/>
    <p:sldId id="285" r:id="rId16"/>
    <p:sldId id="280" r:id="rId17"/>
    <p:sldId id="281" r:id="rId18"/>
    <p:sldId id="282" r:id="rId19"/>
    <p:sldId id="286" r:id="rId20"/>
    <p:sldId id="288" r:id="rId21"/>
    <p:sldId id="289" r:id="rId22"/>
    <p:sldId id="290" r:id="rId23"/>
    <p:sldId id="283" r:id="rId24"/>
    <p:sldId id="292" r:id="rId25"/>
    <p:sldId id="27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36D"/>
    <a:srgbClr val="E05D5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28"/>
  </p:normalViewPr>
  <p:slideViewPr>
    <p:cSldViewPr snapToGrid="0" snapToObjects="1">
      <p:cViewPr>
        <p:scale>
          <a:sx n="83" d="100"/>
          <a:sy n="83" d="100"/>
        </p:scale>
        <p:origin x="45" y="5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Лист1!$B$1</c:f>
              <c:strCache>
                <c:ptCount val="1"/>
                <c:pt idx="0">
                  <c:v>Row</c:v>
                </c:pt>
              </c:strCache>
            </c:strRef>
          </c:tx>
          <c:spPr>
            <a:solidFill>
              <a:schemeClr val="bg2"/>
            </a:solidFill>
            <a:ln>
              <a:noFill/>
            </a:ln>
            <a:effectLst/>
          </c:spPr>
          <c:invertIfNegative val="0"/>
          <c:cat>
            <c:strRef>
              <c:f>Лист1!$A$2:$A$5</c:f>
              <c:strCache>
                <c:ptCount val="4"/>
                <c:pt idx="0">
                  <c:v>Winter </c:v>
                </c:pt>
                <c:pt idx="1">
                  <c:v>Spring</c:v>
                </c:pt>
                <c:pt idx="2">
                  <c:v>Summer</c:v>
                </c:pt>
                <c:pt idx="3">
                  <c:v>Fall</c:v>
                </c:pt>
              </c:strCache>
            </c:strRef>
          </c:cat>
          <c:val>
            <c:numRef>
              <c:f>Лист1!$B$2:$B$5</c:f>
              <c:numCache>
                <c:formatCode>General</c:formatCode>
                <c:ptCount val="4"/>
                <c:pt idx="0">
                  <c:v>25000</c:v>
                </c:pt>
                <c:pt idx="1">
                  <c:v>10000</c:v>
                </c:pt>
                <c:pt idx="2">
                  <c:v>15000</c:v>
                </c:pt>
                <c:pt idx="3">
                  <c:v>20000</c:v>
                </c:pt>
              </c:numCache>
            </c:numRef>
          </c:val>
          <c:extLst>
            <c:ext xmlns:c16="http://schemas.microsoft.com/office/drawing/2014/chart" uri="{C3380CC4-5D6E-409C-BE32-E72D297353CC}">
              <c16:uniqueId val="{00000000-DB4E-864C-8309-B65135E81279}"/>
            </c:ext>
          </c:extLst>
        </c:ser>
        <c:dLbls>
          <c:showLegendKey val="0"/>
          <c:showVal val="0"/>
          <c:showCatName val="0"/>
          <c:showSerName val="0"/>
          <c:showPercent val="0"/>
          <c:showBubbleSize val="0"/>
        </c:dLbls>
        <c:gapWidth val="150"/>
        <c:overlap val="100"/>
        <c:axId val="1691023839"/>
        <c:axId val="1690329023"/>
      </c:barChart>
      <c:catAx>
        <c:axId val="169102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0329023"/>
        <c:crosses val="autoZero"/>
        <c:auto val="1"/>
        <c:lblAlgn val="ctr"/>
        <c:lblOffset val="100"/>
        <c:noMultiLvlLbl val="0"/>
      </c:catAx>
      <c:valAx>
        <c:axId val="1690329023"/>
        <c:scaling>
          <c:orientation val="minMax"/>
        </c:scaling>
        <c:delete val="1"/>
        <c:axPos val="l"/>
        <c:majorGridlines>
          <c:spPr>
            <a:ln w="9525" cap="flat" cmpd="sng" algn="ctr">
              <a:solidFill>
                <a:schemeClr val="tx1">
                  <a:lumMod val="85000"/>
                </a:schemeClr>
              </a:solidFill>
              <a:round/>
            </a:ln>
            <a:effectLst/>
          </c:spPr>
        </c:majorGridlines>
        <c:numFmt formatCode="General" sourceLinked="0"/>
        <c:majorTickMark val="none"/>
        <c:minorTickMark val="none"/>
        <c:tickLblPos val="nextTo"/>
        <c:crossAx val="1691023839"/>
        <c:crosses val="autoZero"/>
        <c:crossBetween val="between"/>
      </c:valAx>
      <c:spPr>
        <a:solidFill>
          <a:schemeClr val="tx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D7D34C7-9466-4514-BF51-7396C17436B5}">
      <dgm:prSet/>
      <dgm:spPr/>
      <dgm:t>
        <a:bodyPr/>
        <a:lstStyle/>
        <a:p>
          <a:pPr>
            <a:lnSpc>
              <a:spcPct val="100000"/>
            </a:lnSpc>
          </a:pPr>
          <a:r>
            <a:rPr lang="en-US" dirty="0"/>
            <a:t>Allow readers the ability to follow me on my journey as a hunter</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Provide recipes for wild game and vegetation</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41CDB9B8-E81E-41E7-AE89-8F6EDFC88D92}">
      <dgm:prSet/>
      <dgm:spPr/>
      <dgm:t>
        <a:bodyPr/>
        <a:lstStyle/>
        <a:p>
          <a:pPr>
            <a:lnSpc>
              <a:spcPct val="100000"/>
            </a:lnSpc>
          </a:pPr>
          <a:r>
            <a:rPr lang="en-US" dirty="0"/>
            <a:t>Promote environmental control, and wellness</a:t>
          </a:r>
        </a:p>
      </dgm:t>
    </dgm:pt>
    <dgm:pt modelId="{BA791450-8D1E-4A6F-B71D-2984D9E245C4}" type="sibTrans" cxnId="{21EB7847-13AE-4881-9090-909F31360F4E}">
      <dgm:prSet/>
      <dgm:spPr/>
      <dgm:t>
        <a:bodyPr/>
        <a:lstStyle/>
        <a:p>
          <a:endParaRPr lang="en-US"/>
        </a:p>
      </dgm:t>
    </dgm:pt>
    <dgm:pt modelId="{5D2FF527-BA77-40BE-9414-16FAE46386BB}" type="parTrans" cxnId="{21EB7847-13AE-4881-9090-909F31360F4E}">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pen hand with plant"/>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ot"/>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able setting"/>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437"/>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Promote environmental control, and wellness</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Allow readers the ability to follow me on my journey as a hunter</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Provide recipes for wild game and vegetation</a:t>
          </a:r>
        </a:p>
      </dsp:txBody>
      <dsp:txXfrm>
        <a:off x="1181573" y="2557955"/>
        <a:ext cx="4995202" cy="1023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5/13/2019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5/13/2019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5/13/2019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5/13/2019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5/13/2019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photoeverywhere.co.uk/west/winterholiday/slides/mountains_snow2000_jpg_orig.htm" TargetMode="External"/><Relationship Id="rId2" Type="http://schemas.openxmlformats.org/officeDocument/2006/relationships/image" Target="../media/image17.jpg"/><Relationship Id="rId1" Type="http://schemas.openxmlformats.org/officeDocument/2006/relationships/slideLayout" Target="../slideLayouts/slideLayout8.xml"/><Relationship Id="rId5" Type="http://schemas.openxmlformats.org/officeDocument/2006/relationships/hyperlink" Target="http://arts.umich.edu/seen/2015/01/21/review-radio-campfire-at-literati-bookstore/" TargetMode="Externa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commons.wikimedia.org/wiki/File:A_bull_moose_animal_mammal.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Autumn-country-barn_-_Virginia_-_ForestWander.jpg" TargetMode="External"/><Relationship Id="rId2" Type="http://schemas.openxmlformats.org/officeDocument/2006/relationships/image" Target="../media/image1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684342"/>
            <a:ext cx="8361229" cy="2202338"/>
          </a:xfrm>
        </p:spPr>
        <p:txBody>
          <a:bodyPr>
            <a:normAutofit/>
          </a:bodyPr>
          <a:lstStyle/>
          <a:p>
            <a:r>
              <a:rPr lang="en-US" dirty="0">
                <a:solidFill>
                  <a:schemeClr val="bg2"/>
                </a:solidFill>
              </a:rPr>
              <a:t>Feast</a:t>
            </a:r>
            <a:br>
              <a:rPr lang="en-US" dirty="0">
                <a:solidFill>
                  <a:schemeClr val="bg2"/>
                </a:solidFill>
              </a:rPr>
            </a:br>
            <a:r>
              <a:rPr lang="en-US" dirty="0">
                <a:solidFill>
                  <a:schemeClr val="bg2"/>
                </a:solidFill>
              </a:rPr>
              <a:t>on beast</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A Walk In My Tracks:</a:t>
            </a:r>
          </a:p>
          <a:p>
            <a:r>
              <a:rPr lang="en-US" dirty="0">
                <a:solidFill>
                  <a:schemeClr val="bg2"/>
                </a:solidFill>
              </a:rPr>
              <a:t>My journey as a hunter, and a culinary enthusiast</a:t>
            </a:r>
          </a:p>
          <a:p>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E4FE-5723-402B-B0CB-432B7B4E416E}"/>
              </a:ext>
            </a:extLst>
          </p:cNvPr>
          <p:cNvSpPr>
            <a:spLocks noGrp="1"/>
          </p:cNvSpPr>
          <p:nvPr>
            <p:ph type="title"/>
          </p:nvPr>
        </p:nvSpPr>
        <p:spPr/>
        <p:txBody>
          <a:bodyPr/>
          <a:lstStyle/>
          <a:p>
            <a:r>
              <a:rPr lang="en-US" dirty="0"/>
              <a:t>Communication Diagram: Admin Log-On Scenario</a:t>
            </a:r>
          </a:p>
        </p:txBody>
      </p:sp>
      <p:pic>
        <p:nvPicPr>
          <p:cNvPr id="3" name="Picture 2">
            <a:extLst>
              <a:ext uri="{FF2B5EF4-FFF2-40B4-BE49-F238E27FC236}">
                <a16:creationId xmlns:a16="http://schemas.microsoft.com/office/drawing/2014/main" id="{E9985C43-4971-4222-9051-6C981731BAA8}"/>
              </a:ext>
            </a:extLst>
          </p:cNvPr>
          <p:cNvPicPr>
            <a:picLocks noChangeAspect="1"/>
          </p:cNvPicPr>
          <p:nvPr/>
        </p:nvPicPr>
        <p:blipFill>
          <a:blip r:embed="rId2"/>
          <a:stretch>
            <a:fillRect/>
          </a:stretch>
        </p:blipFill>
        <p:spPr>
          <a:xfrm>
            <a:off x="3987018" y="1447060"/>
            <a:ext cx="6675064" cy="5171377"/>
          </a:xfrm>
          <a:prstGeom prst="rect">
            <a:avLst/>
          </a:prstGeom>
        </p:spPr>
      </p:pic>
    </p:spTree>
    <p:extLst>
      <p:ext uri="{BB962C8B-B14F-4D97-AF65-F5344CB8AC3E}">
        <p14:creationId xmlns:p14="http://schemas.microsoft.com/office/powerpoint/2010/main" val="284454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8F80-A691-4B21-AFB7-A56C3E1FAC6D}"/>
              </a:ext>
            </a:extLst>
          </p:cNvPr>
          <p:cNvSpPr>
            <a:spLocks noGrp="1"/>
          </p:cNvSpPr>
          <p:nvPr>
            <p:ph type="title"/>
          </p:nvPr>
        </p:nvSpPr>
        <p:spPr>
          <a:xfrm>
            <a:off x="1371600" y="685800"/>
            <a:ext cx="9601200" cy="797943"/>
          </a:xfrm>
        </p:spPr>
        <p:txBody>
          <a:bodyPr/>
          <a:lstStyle/>
          <a:p>
            <a:r>
              <a:rPr lang="en-US" dirty="0"/>
              <a:t>Physical Database Script</a:t>
            </a:r>
          </a:p>
        </p:txBody>
      </p:sp>
      <p:sp>
        <p:nvSpPr>
          <p:cNvPr id="3" name="Content Placeholder 2">
            <a:extLst>
              <a:ext uri="{FF2B5EF4-FFF2-40B4-BE49-F238E27FC236}">
                <a16:creationId xmlns:a16="http://schemas.microsoft.com/office/drawing/2014/main" id="{33E0A033-D846-4EE9-B810-E7DD359C2A8B}"/>
              </a:ext>
            </a:extLst>
          </p:cNvPr>
          <p:cNvSpPr>
            <a:spLocks noGrp="1"/>
          </p:cNvSpPr>
          <p:nvPr>
            <p:ph sz="half" idx="1"/>
          </p:nvPr>
        </p:nvSpPr>
        <p:spPr/>
        <p:txBody>
          <a:bodyPr/>
          <a:lstStyle/>
          <a:p>
            <a:r>
              <a:rPr lang="en-US" dirty="0"/>
              <a:t>Pic 1</a:t>
            </a:r>
          </a:p>
        </p:txBody>
      </p:sp>
      <p:sp>
        <p:nvSpPr>
          <p:cNvPr id="4" name="Content Placeholder 3">
            <a:extLst>
              <a:ext uri="{FF2B5EF4-FFF2-40B4-BE49-F238E27FC236}">
                <a16:creationId xmlns:a16="http://schemas.microsoft.com/office/drawing/2014/main" id="{A407EECC-1337-4EF1-82A6-4BEA9AEF8ED1}"/>
              </a:ext>
            </a:extLst>
          </p:cNvPr>
          <p:cNvSpPr>
            <a:spLocks noGrp="1"/>
          </p:cNvSpPr>
          <p:nvPr>
            <p:ph sz="half" idx="2"/>
          </p:nvPr>
        </p:nvSpPr>
        <p:spPr/>
        <p:txBody>
          <a:bodyPr/>
          <a:lstStyle/>
          <a:p>
            <a:r>
              <a:rPr lang="en-US" dirty="0"/>
              <a:t>Pic 2</a:t>
            </a:r>
          </a:p>
        </p:txBody>
      </p:sp>
      <p:pic>
        <p:nvPicPr>
          <p:cNvPr id="5" name="Picture 4">
            <a:extLst>
              <a:ext uri="{FF2B5EF4-FFF2-40B4-BE49-F238E27FC236}">
                <a16:creationId xmlns:a16="http://schemas.microsoft.com/office/drawing/2014/main" id="{5F0124A2-8D8E-4405-8732-73A11F84798A}"/>
              </a:ext>
            </a:extLst>
          </p:cNvPr>
          <p:cNvPicPr>
            <a:picLocks noChangeAspect="1"/>
          </p:cNvPicPr>
          <p:nvPr/>
        </p:nvPicPr>
        <p:blipFill>
          <a:blip r:embed="rId2"/>
          <a:stretch>
            <a:fillRect/>
          </a:stretch>
        </p:blipFill>
        <p:spPr>
          <a:xfrm>
            <a:off x="1061093" y="1567850"/>
            <a:ext cx="5911773" cy="5017698"/>
          </a:xfrm>
          <a:prstGeom prst="rect">
            <a:avLst/>
          </a:prstGeom>
        </p:spPr>
      </p:pic>
      <p:pic>
        <p:nvPicPr>
          <p:cNvPr id="6" name="Picture 5">
            <a:extLst>
              <a:ext uri="{FF2B5EF4-FFF2-40B4-BE49-F238E27FC236}">
                <a16:creationId xmlns:a16="http://schemas.microsoft.com/office/drawing/2014/main" id="{9A416B8E-5C33-4171-B851-8B2BBC748511}"/>
              </a:ext>
            </a:extLst>
          </p:cNvPr>
          <p:cNvPicPr>
            <a:picLocks noChangeAspect="1"/>
          </p:cNvPicPr>
          <p:nvPr/>
        </p:nvPicPr>
        <p:blipFill>
          <a:blip r:embed="rId3"/>
          <a:stretch>
            <a:fillRect/>
          </a:stretch>
        </p:blipFill>
        <p:spPr>
          <a:xfrm>
            <a:off x="5964988" y="1569911"/>
            <a:ext cx="5911773" cy="5015637"/>
          </a:xfrm>
          <a:prstGeom prst="rect">
            <a:avLst/>
          </a:prstGeom>
        </p:spPr>
      </p:pic>
    </p:spTree>
    <p:extLst>
      <p:ext uri="{BB962C8B-B14F-4D97-AF65-F5344CB8AC3E}">
        <p14:creationId xmlns:p14="http://schemas.microsoft.com/office/powerpoint/2010/main" val="111171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CDD1-5768-48FB-94C6-43788896CC56}"/>
              </a:ext>
            </a:extLst>
          </p:cNvPr>
          <p:cNvSpPr>
            <a:spLocks noGrp="1"/>
          </p:cNvSpPr>
          <p:nvPr>
            <p:ph type="title"/>
          </p:nvPr>
        </p:nvSpPr>
        <p:spPr>
          <a:xfrm>
            <a:off x="1371600" y="685800"/>
            <a:ext cx="4281577" cy="654170"/>
          </a:xfrm>
        </p:spPr>
        <p:txBody>
          <a:bodyPr>
            <a:normAutofit fontScale="90000"/>
          </a:bodyPr>
          <a:lstStyle/>
          <a:p>
            <a:r>
              <a:rPr lang="en-US" dirty="0"/>
              <a:t>Data Model Class</a:t>
            </a:r>
          </a:p>
        </p:txBody>
      </p:sp>
      <p:pic>
        <p:nvPicPr>
          <p:cNvPr id="4" name="Picture 3">
            <a:extLst>
              <a:ext uri="{FF2B5EF4-FFF2-40B4-BE49-F238E27FC236}">
                <a16:creationId xmlns:a16="http://schemas.microsoft.com/office/drawing/2014/main" id="{7BA2EC97-D78C-4DDA-85DC-44F3D08428C4}"/>
              </a:ext>
            </a:extLst>
          </p:cNvPr>
          <p:cNvPicPr>
            <a:picLocks noChangeAspect="1"/>
          </p:cNvPicPr>
          <p:nvPr/>
        </p:nvPicPr>
        <p:blipFill>
          <a:blip r:embed="rId2"/>
          <a:stretch>
            <a:fillRect/>
          </a:stretch>
        </p:blipFill>
        <p:spPr>
          <a:xfrm>
            <a:off x="1371600" y="1339970"/>
            <a:ext cx="6750965" cy="5319622"/>
          </a:xfrm>
          <a:prstGeom prst="rect">
            <a:avLst/>
          </a:prstGeom>
        </p:spPr>
      </p:pic>
    </p:spTree>
    <p:extLst>
      <p:ext uri="{BB962C8B-B14F-4D97-AF65-F5344CB8AC3E}">
        <p14:creationId xmlns:p14="http://schemas.microsoft.com/office/powerpoint/2010/main" val="268437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A981-44F7-4EE6-A538-FA40933525A4}"/>
              </a:ext>
            </a:extLst>
          </p:cNvPr>
          <p:cNvSpPr>
            <a:spLocks noGrp="1"/>
          </p:cNvSpPr>
          <p:nvPr>
            <p:ph type="title"/>
          </p:nvPr>
        </p:nvSpPr>
        <p:spPr>
          <a:xfrm>
            <a:off x="661359" y="1301360"/>
            <a:ext cx="9716638" cy="2852737"/>
          </a:xfrm>
        </p:spPr>
        <p:txBody>
          <a:bodyPr/>
          <a:lstStyle/>
          <a:p>
            <a:r>
              <a:rPr lang="en-US" dirty="0"/>
              <a:t>User Story &amp; Use Case</a:t>
            </a:r>
          </a:p>
        </p:txBody>
      </p:sp>
    </p:spTree>
    <p:extLst>
      <p:ext uri="{BB962C8B-B14F-4D97-AF65-F5344CB8AC3E}">
        <p14:creationId xmlns:p14="http://schemas.microsoft.com/office/powerpoint/2010/main" val="772848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17DC468-BF01-4A54-9D90-B459ED1D908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0" y="0"/>
            <a:ext cx="5302370" cy="3908821"/>
          </a:xfrm>
        </p:spPr>
      </p:pic>
      <p:sp>
        <p:nvSpPr>
          <p:cNvPr id="2" name="Title 1">
            <a:extLst>
              <a:ext uri="{FF2B5EF4-FFF2-40B4-BE49-F238E27FC236}">
                <a16:creationId xmlns:a16="http://schemas.microsoft.com/office/drawing/2014/main" id="{03019B63-8F65-4E46-BD7E-C4056DF02C1B}"/>
              </a:ext>
            </a:extLst>
          </p:cNvPr>
          <p:cNvSpPr>
            <a:spLocks noGrp="1"/>
          </p:cNvSpPr>
          <p:nvPr>
            <p:ph type="title"/>
          </p:nvPr>
        </p:nvSpPr>
        <p:spPr>
          <a:xfrm>
            <a:off x="2121379" y="432758"/>
            <a:ext cx="2947071" cy="774940"/>
          </a:xfrm>
        </p:spPr>
        <p:txBody>
          <a:bodyPr/>
          <a:lstStyle/>
          <a:p>
            <a:r>
              <a:rPr lang="en-US" dirty="0">
                <a:solidFill>
                  <a:schemeClr val="bg1"/>
                </a:solidFill>
              </a:rPr>
              <a:t>User Story</a:t>
            </a:r>
          </a:p>
        </p:txBody>
      </p:sp>
      <p:pic>
        <p:nvPicPr>
          <p:cNvPr id="9" name="Picture 8">
            <a:extLst>
              <a:ext uri="{FF2B5EF4-FFF2-40B4-BE49-F238E27FC236}">
                <a16:creationId xmlns:a16="http://schemas.microsoft.com/office/drawing/2014/main" id="{5EF79DCC-3CEB-4BE0-A2CE-0429F18CB19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3853132"/>
            <a:ext cx="5302370" cy="3004868"/>
          </a:xfrm>
          <a:prstGeom prst="rect">
            <a:avLst/>
          </a:prstGeom>
        </p:spPr>
      </p:pic>
      <p:sp>
        <p:nvSpPr>
          <p:cNvPr id="11" name="Content Placeholder 3">
            <a:extLst>
              <a:ext uri="{FF2B5EF4-FFF2-40B4-BE49-F238E27FC236}">
                <a16:creationId xmlns:a16="http://schemas.microsoft.com/office/drawing/2014/main" id="{E283CBDB-D2DD-46F3-831C-1ADD52D0A3F5}"/>
              </a:ext>
            </a:extLst>
          </p:cNvPr>
          <p:cNvSpPr txBox="1">
            <a:spLocks/>
          </p:cNvSpPr>
          <p:nvPr/>
        </p:nvSpPr>
        <p:spPr>
          <a:xfrm>
            <a:off x="6211019" y="820228"/>
            <a:ext cx="4724400" cy="4389407"/>
          </a:xfrm>
          <a:prstGeom prst="rect">
            <a:avLst/>
          </a:prstGeom>
        </p:spPr>
        <p:txBody>
          <a:bodyPr vert="horz" lIns="91440" tIns="45720" rIns="91440" bIns="45720" rtlCol="0">
            <a:normAutofit/>
          </a:bodyPr>
          <a:lstStyle>
            <a:lvl1pPr marL="0" indent="0" algn="l" defTabSz="914400" rtl="0" eaLnBrk="1" latinLnBrk="0" hangingPunct="1">
              <a:lnSpc>
                <a:spcPct val="113000"/>
              </a:lnSpc>
              <a:spcBef>
                <a:spcPts val="0"/>
              </a:spcBef>
              <a:spcAft>
                <a:spcPts val="1500"/>
              </a:spcAft>
              <a:buFont typeface="Franklin Gothic Book" panose="020B0503020102020204" pitchFamily="34" charset="0"/>
              <a:buNone/>
              <a:defRPr sz="160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1400"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200"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9pPr>
          </a:lstStyle>
          <a:p>
            <a:pPr marL="342900" indent="-342900">
              <a:buFont typeface="Arial" panose="020B0604020202020204" pitchFamily="34" charset="0"/>
              <a:buChar char="•"/>
            </a:pPr>
            <a:r>
              <a:rPr lang="en-US" sz="2000" dirty="0"/>
              <a:t>As an individual who wants to learn more about the outdoors and/or cooking</a:t>
            </a:r>
          </a:p>
          <a:p>
            <a:pPr marL="342900" indent="-342900">
              <a:buFont typeface="Arial" panose="020B0604020202020204" pitchFamily="34" charset="0"/>
              <a:buChar char="•"/>
            </a:pPr>
            <a:r>
              <a:rPr lang="en-US" sz="2000" dirty="0"/>
              <a:t>I want a one stop destination to learn about said topics, and follow the author on his journey</a:t>
            </a:r>
          </a:p>
          <a:p>
            <a:pPr marL="342900" indent="-342900">
              <a:buFont typeface="Arial" panose="020B0604020202020204" pitchFamily="34" charset="0"/>
              <a:buChar char="•"/>
            </a:pPr>
            <a:r>
              <a:rPr lang="en-US" sz="2000" dirty="0"/>
              <a:t>So I can expand my knowledge of the outdoors, learn new recipes, and get a real life account of experiences as a hunter</a:t>
            </a:r>
          </a:p>
        </p:txBody>
      </p:sp>
    </p:spTree>
    <p:extLst>
      <p:ext uri="{BB962C8B-B14F-4D97-AF65-F5344CB8AC3E}">
        <p14:creationId xmlns:p14="http://schemas.microsoft.com/office/powerpoint/2010/main" val="1449620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9171-968C-4D69-BDAB-3317452A8754}"/>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D8A335AF-C9AA-414F-9EC9-1AC3B29AE895}"/>
              </a:ext>
            </a:extLst>
          </p:cNvPr>
          <p:cNvSpPr>
            <a:spLocks noGrp="1"/>
          </p:cNvSpPr>
          <p:nvPr>
            <p:ph idx="1"/>
          </p:nvPr>
        </p:nvSpPr>
        <p:spPr/>
        <p:txBody>
          <a:bodyPr/>
          <a:lstStyle/>
          <a:p>
            <a:r>
              <a:rPr lang="en-US" dirty="0"/>
              <a:t>The user wants to know the best way to cook bear meat. They will visit the site and click recipes. On the recipes page they will then be able to search for all recipes that use bear meat as an ingredient. User can then click the recipe and view the full details for that specific recipe. </a:t>
            </a:r>
          </a:p>
          <a:p>
            <a:r>
              <a:rPr lang="en-US" dirty="0"/>
              <a:t>The user is curious as to the best ways to skin, and harvest an animal. The user can then click the media tab where pictures and informational videos are posted. User can then search for a video that discusses how to skin wild game animals and view the video. After watching the video the user will hopefully have a better understanding and can leave a comment.</a:t>
            </a:r>
          </a:p>
          <a:p>
            <a:pPr marL="0" indent="0">
              <a:buNone/>
            </a:pPr>
            <a:endParaRPr lang="en-US" dirty="0"/>
          </a:p>
        </p:txBody>
      </p:sp>
    </p:spTree>
    <p:extLst>
      <p:ext uri="{BB962C8B-B14F-4D97-AF65-F5344CB8AC3E}">
        <p14:creationId xmlns:p14="http://schemas.microsoft.com/office/powerpoint/2010/main" val="623501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BFCE3-32A0-41EE-8143-A61DB7879C04}"/>
              </a:ext>
            </a:extLst>
          </p:cNvPr>
          <p:cNvSpPr>
            <a:spLocks noGrp="1"/>
          </p:cNvSpPr>
          <p:nvPr>
            <p:ph type="title"/>
          </p:nvPr>
        </p:nvSpPr>
        <p:spPr/>
        <p:txBody>
          <a:bodyPr>
            <a:normAutofit fontScale="90000"/>
          </a:bodyPr>
          <a:lstStyle/>
          <a:p>
            <a:r>
              <a:rPr lang="en-US" dirty="0"/>
              <a:t>Design, implementations, and Requirements</a:t>
            </a:r>
          </a:p>
        </p:txBody>
      </p:sp>
    </p:spTree>
    <p:extLst>
      <p:ext uri="{BB962C8B-B14F-4D97-AF65-F5344CB8AC3E}">
        <p14:creationId xmlns:p14="http://schemas.microsoft.com/office/powerpoint/2010/main" val="346207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6FD3-6278-4CF7-9214-AED5CCE98406}"/>
              </a:ext>
            </a:extLst>
          </p:cNvPr>
          <p:cNvSpPr>
            <a:spLocks noGrp="1"/>
          </p:cNvSpPr>
          <p:nvPr>
            <p:ph type="title"/>
          </p:nvPr>
        </p:nvSpPr>
        <p:spPr/>
        <p:txBody>
          <a:bodyPr/>
          <a:lstStyle/>
          <a:p>
            <a:r>
              <a:rPr lang="en-US" dirty="0"/>
              <a:t>System Requirements Review</a:t>
            </a:r>
          </a:p>
        </p:txBody>
      </p:sp>
      <p:sp>
        <p:nvSpPr>
          <p:cNvPr id="3" name="Content Placeholder 2">
            <a:extLst>
              <a:ext uri="{FF2B5EF4-FFF2-40B4-BE49-F238E27FC236}">
                <a16:creationId xmlns:a16="http://schemas.microsoft.com/office/drawing/2014/main" id="{B123D656-8D87-44CA-ACB6-E607CA8E9711}"/>
              </a:ext>
            </a:extLst>
          </p:cNvPr>
          <p:cNvSpPr>
            <a:spLocks noGrp="1"/>
          </p:cNvSpPr>
          <p:nvPr>
            <p:ph idx="1"/>
          </p:nvPr>
        </p:nvSpPr>
        <p:spPr/>
        <p:txBody>
          <a:bodyPr/>
          <a:lstStyle/>
          <a:p>
            <a:r>
              <a:rPr lang="en-US" dirty="0"/>
              <a:t>Risk Management Plan: Potential risks include the compromise of a user/admin account information. These risks will be mitigated by the use of Project Secrets to hide the admin accounts information, and the encryption of all users passwords.</a:t>
            </a:r>
          </a:p>
          <a:p>
            <a:r>
              <a:rPr lang="en-US" dirty="0"/>
              <a:t>Performance Requirements: Internet connection, web browser of choice, Operating System, and a computer</a:t>
            </a:r>
          </a:p>
          <a:p>
            <a:r>
              <a:rPr lang="en-US" dirty="0"/>
              <a:t>Computer Resource Estimates: Minimal amount of memory for the web application itself. Memory for operating system, web browser, etc. may vary</a:t>
            </a:r>
          </a:p>
        </p:txBody>
      </p:sp>
    </p:spTree>
    <p:extLst>
      <p:ext uri="{BB962C8B-B14F-4D97-AF65-F5344CB8AC3E}">
        <p14:creationId xmlns:p14="http://schemas.microsoft.com/office/powerpoint/2010/main" val="74106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DB5B-7562-43A8-A729-43025D28BED6}"/>
              </a:ext>
            </a:extLst>
          </p:cNvPr>
          <p:cNvSpPr>
            <a:spLocks noGrp="1"/>
          </p:cNvSpPr>
          <p:nvPr>
            <p:ph type="title"/>
          </p:nvPr>
        </p:nvSpPr>
        <p:spPr/>
        <p:txBody>
          <a:bodyPr/>
          <a:lstStyle/>
          <a:p>
            <a:r>
              <a:rPr lang="en-US" dirty="0"/>
              <a:t>Implementations</a:t>
            </a:r>
          </a:p>
        </p:txBody>
      </p:sp>
      <p:sp>
        <p:nvSpPr>
          <p:cNvPr id="3" name="Content Placeholder 2">
            <a:extLst>
              <a:ext uri="{FF2B5EF4-FFF2-40B4-BE49-F238E27FC236}">
                <a16:creationId xmlns:a16="http://schemas.microsoft.com/office/drawing/2014/main" id="{5DC0033A-4200-4421-B9B9-EEF8B086C19D}"/>
              </a:ext>
            </a:extLst>
          </p:cNvPr>
          <p:cNvSpPr>
            <a:spLocks noGrp="1"/>
          </p:cNvSpPr>
          <p:nvPr>
            <p:ph sz="half" idx="1"/>
          </p:nvPr>
        </p:nvSpPr>
        <p:spPr>
          <a:xfrm>
            <a:off x="1371600" y="2285999"/>
            <a:ext cx="4447786" cy="3955003"/>
          </a:xfrm>
        </p:spPr>
        <p:txBody>
          <a:bodyPr>
            <a:normAutofit fontScale="92500" lnSpcReduction="10000"/>
          </a:bodyPr>
          <a:lstStyle/>
          <a:p>
            <a:r>
              <a:rPr lang="en-US" dirty="0"/>
              <a:t>Current Implementations</a:t>
            </a:r>
          </a:p>
          <a:p>
            <a:pPr lvl="1"/>
            <a:r>
              <a:rPr lang="en-US" dirty="0"/>
              <a:t>Blog page where various topics will be discussed</a:t>
            </a:r>
          </a:p>
          <a:p>
            <a:pPr lvl="1"/>
            <a:r>
              <a:rPr lang="en-US" dirty="0"/>
              <a:t>Media page to provide pictures and videos that will educate, and provide an experience that feels like the user was there</a:t>
            </a:r>
          </a:p>
          <a:p>
            <a:pPr lvl="1"/>
            <a:r>
              <a:rPr lang="en-US" dirty="0"/>
              <a:t>Gear page where I will review the equipment I use</a:t>
            </a:r>
          </a:p>
          <a:p>
            <a:pPr lvl="1"/>
            <a:r>
              <a:rPr lang="en-US" dirty="0"/>
              <a:t>Recipes page that will host the various recipes one can use to prepare wild game, and vegetables</a:t>
            </a:r>
          </a:p>
        </p:txBody>
      </p:sp>
      <p:sp>
        <p:nvSpPr>
          <p:cNvPr id="4" name="Content Placeholder 3">
            <a:extLst>
              <a:ext uri="{FF2B5EF4-FFF2-40B4-BE49-F238E27FC236}">
                <a16:creationId xmlns:a16="http://schemas.microsoft.com/office/drawing/2014/main" id="{ADB66E7B-71C3-4C81-8E14-1891658D545E}"/>
              </a:ext>
            </a:extLst>
          </p:cNvPr>
          <p:cNvSpPr>
            <a:spLocks noGrp="1"/>
          </p:cNvSpPr>
          <p:nvPr>
            <p:ph sz="half" idx="2"/>
          </p:nvPr>
        </p:nvSpPr>
        <p:spPr>
          <a:xfrm>
            <a:off x="6525403" y="2285999"/>
            <a:ext cx="4447786" cy="3955003"/>
          </a:xfrm>
        </p:spPr>
        <p:txBody>
          <a:bodyPr>
            <a:normAutofit fontScale="92500" lnSpcReduction="10000"/>
          </a:bodyPr>
          <a:lstStyle/>
          <a:p>
            <a:r>
              <a:rPr lang="en-US" dirty="0"/>
              <a:t>Future Implementations</a:t>
            </a:r>
          </a:p>
          <a:p>
            <a:pPr lvl="1"/>
            <a:r>
              <a:rPr lang="en-US" dirty="0"/>
              <a:t>Google Map Web API that will provide the locations of various wild animals, and plants at a specific area</a:t>
            </a:r>
          </a:p>
          <a:p>
            <a:pPr lvl="1"/>
            <a:r>
              <a:rPr lang="en-US" dirty="0"/>
              <a:t>Mobile/Tablet friendly </a:t>
            </a:r>
          </a:p>
          <a:p>
            <a:pPr lvl="1"/>
            <a:r>
              <a:rPr lang="en-US" dirty="0" err="1"/>
              <a:t>Advertisments</a:t>
            </a:r>
            <a:endParaRPr lang="en-US" dirty="0"/>
          </a:p>
          <a:p>
            <a:pPr lvl="1"/>
            <a:endParaRPr lang="en-US" dirty="0"/>
          </a:p>
          <a:p>
            <a:pPr lvl="1"/>
            <a:endParaRPr lang="en-US" dirty="0"/>
          </a:p>
        </p:txBody>
      </p:sp>
    </p:spTree>
    <p:extLst>
      <p:ext uri="{BB962C8B-B14F-4D97-AF65-F5344CB8AC3E}">
        <p14:creationId xmlns:p14="http://schemas.microsoft.com/office/powerpoint/2010/main" val="2681063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13942-6406-4E3B-AF3D-88E5534FFAC1}"/>
              </a:ext>
            </a:extLst>
          </p:cNvPr>
          <p:cNvSpPr>
            <a:spLocks noGrp="1"/>
          </p:cNvSpPr>
          <p:nvPr>
            <p:ph type="title"/>
          </p:nvPr>
        </p:nvSpPr>
        <p:spPr/>
        <p:txBody>
          <a:bodyPr/>
          <a:lstStyle/>
          <a:p>
            <a:r>
              <a:rPr lang="en-US" dirty="0"/>
              <a:t>In Retrospect</a:t>
            </a:r>
          </a:p>
        </p:txBody>
      </p:sp>
      <p:sp>
        <p:nvSpPr>
          <p:cNvPr id="3" name="Content Placeholder 2">
            <a:extLst>
              <a:ext uri="{FF2B5EF4-FFF2-40B4-BE49-F238E27FC236}">
                <a16:creationId xmlns:a16="http://schemas.microsoft.com/office/drawing/2014/main" id="{925A1518-6885-4771-BFE3-992CC7E50FC2}"/>
              </a:ext>
            </a:extLst>
          </p:cNvPr>
          <p:cNvSpPr>
            <a:spLocks noGrp="1"/>
          </p:cNvSpPr>
          <p:nvPr>
            <p:ph idx="1"/>
          </p:nvPr>
        </p:nvSpPr>
        <p:spPr/>
        <p:txBody>
          <a:bodyPr/>
          <a:lstStyle/>
          <a:p>
            <a:r>
              <a:rPr lang="en-US" dirty="0"/>
              <a:t>I am very pleased with the current scale of my project and the progress I have made. Having made the decision to start a new project, scalability was key when going through the Software Development lifecycle and I feel as though I have a very attainable goal now.  </a:t>
            </a:r>
          </a:p>
          <a:p>
            <a:r>
              <a:rPr lang="en-US" dirty="0"/>
              <a:t>I would of rather began by creating a SQL database that was hosted on the cloud using Azure as opposed to creating a Local database. Switching from a local database to a database hosted to the cloud was a difficult task, and prevented me from hosting my web application to the cloud for some time but I learned a lot from the experience. I also would of rather implemented Project Secrets earlier when creating role authorization. </a:t>
            </a:r>
          </a:p>
          <a:p>
            <a:endParaRPr lang="en-US" dirty="0"/>
          </a:p>
        </p:txBody>
      </p:sp>
    </p:spTree>
    <p:extLst>
      <p:ext uri="{BB962C8B-B14F-4D97-AF65-F5344CB8AC3E}">
        <p14:creationId xmlns:p14="http://schemas.microsoft.com/office/powerpoint/2010/main" val="1551232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406D-13FD-4A86-BFBE-5F766375A1D5}"/>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801574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2346-BD20-4FD0-939D-7F01C4F10CDB}"/>
              </a:ext>
            </a:extLst>
          </p:cNvPr>
          <p:cNvSpPr>
            <a:spLocks noGrp="1"/>
          </p:cNvSpPr>
          <p:nvPr>
            <p:ph type="title"/>
          </p:nvPr>
        </p:nvSpPr>
        <p:spPr>
          <a:xfrm>
            <a:off x="1371600" y="685800"/>
            <a:ext cx="4919932" cy="705928"/>
          </a:xfrm>
        </p:spPr>
        <p:txBody>
          <a:bodyPr/>
          <a:lstStyle/>
          <a:p>
            <a:r>
              <a:rPr lang="en-US" dirty="0"/>
              <a:t>Draft User Interface</a:t>
            </a:r>
          </a:p>
        </p:txBody>
      </p:sp>
      <p:pic>
        <p:nvPicPr>
          <p:cNvPr id="4" name="Picture 3">
            <a:extLst>
              <a:ext uri="{FF2B5EF4-FFF2-40B4-BE49-F238E27FC236}">
                <a16:creationId xmlns:a16="http://schemas.microsoft.com/office/drawing/2014/main" id="{F0667D9A-3726-4FA5-A28B-279813E1F89A}"/>
              </a:ext>
            </a:extLst>
          </p:cNvPr>
          <p:cNvPicPr>
            <a:picLocks noChangeAspect="1"/>
          </p:cNvPicPr>
          <p:nvPr/>
        </p:nvPicPr>
        <p:blipFill>
          <a:blip r:embed="rId2"/>
          <a:stretch>
            <a:fillRect/>
          </a:stretch>
        </p:blipFill>
        <p:spPr>
          <a:xfrm>
            <a:off x="1371600" y="1571900"/>
            <a:ext cx="9713343" cy="4805897"/>
          </a:xfrm>
          <a:prstGeom prst="rect">
            <a:avLst/>
          </a:prstGeom>
        </p:spPr>
      </p:pic>
    </p:spTree>
    <p:extLst>
      <p:ext uri="{BB962C8B-B14F-4D97-AF65-F5344CB8AC3E}">
        <p14:creationId xmlns:p14="http://schemas.microsoft.com/office/powerpoint/2010/main" val="1363556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E884-6E3C-4B0F-B7C1-58AEBD752170}"/>
              </a:ext>
            </a:extLst>
          </p:cNvPr>
          <p:cNvSpPr>
            <a:spLocks noGrp="1"/>
          </p:cNvSpPr>
          <p:nvPr>
            <p:ph type="title"/>
          </p:nvPr>
        </p:nvSpPr>
        <p:spPr/>
        <p:txBody>
          <a:bodyPr>
            <a:normAutofit/>
          </a:bodyPr>
          <a:lstStyle/>
          <a:p>
            <a:r>
              <a:rPr lang="en-US" dirty="0"/>
              <a:t>Test Readiness Review</a:t>
            </a:r>
          </a:p>
        </p:txBody>
      </p:sp>
      <p:sp>
        <p:nvSpPr>
          <p:cNvPr id="3" name="Content Placeholder 2">
            <a:extLst>
              <a:ext uri="{FF2B5EF4-FFF2-40B4-BE49-F238E27FC236}">
                <a16:creationId xmlns:a16="http://schemas.microsoft.com/office/drawing/2014/main" id="{CAD45583-D16D-4CE7-9BFA-FD019662F673}"/>
              </a:ext>
            </a:extLst>
          </p:cNvPr>
          <p:cNvSpPr>
            <a:spLocks noGrp="1"/>
          </p:cNvSpPr>
          <p:nvPr>
            <p:ph idx="1"/>
          </p:nvPr>
        </p:nvSpPr>
        <p:spPr>
          <a:xfrm>
            <a:off x="1371600" y="2286000"/>
            <a:ext cx="9601200" cy="3886200"/>
          </a:xfrm>
        </p:spPr>
        <p:txBody>
          <a:bodyPr>
            <a:normAutofit/>
          </a:bodyPr>
          <a:lstStyle/>
          <a:p>
            <a:r>
              <a:rPr lang="en-US" dirty="0"/>
              <a:t>Objectives for testing are to ensure the development of the web app is sticking to the basics of object oriented programming, as well as confirming functionality</a:t>
            </a:r>
          </a:p>
          <a:p>
            <a:r>
              <a:rPr lang="en-US" dirty="0"/>
              <a:t>Currently not ready to begin testing due to incomplete unit tests, however I have confidence that most unit tests will be implemented in the next 2 weeks</a:t>
            </a:r>
          </a:p>
          <a:p>
            <a:r>
              <a:rPr lang="en-US" dirty="0"/>
              <a:t>All planned tests are properly resourced, and can be done by both my admin account, as well as user account</a:t>
            </a:r>
          </a:p>
          <a:p>
            <a:r>
              <a:rPr lang="en-US" dirty="0"/>
              <a:t>Risks of unit tests are minimal as all precautions to prevent data leaks or account comprises have been taken</a:t>
            </a:r>
          </a:p>
          <a:p>
            <a:r>
              <a:rPr lang="en-US" dirty="0"/>
              <a:t>All unit tests are expected to run successfully, resulting in assurance that all functions route properly, and /or function </a:t>
            </a:r>
            <a:r>
              <a:rPr lang="en-US"/>
              <a:t>as intended</a:t>
            </a:r>
            <a:endParaRPr lang="en-US" dirty="0"/>
          </a:p>
        </p:txBody>
      </p:sp>
    </p:spTree>
    <p:extLst>
      <p:ext uri="{BB962C8B-B14F-4D97-AF65-F5344CB8AC3E}">
        <p14:creationId xmlns:p14="http://schemas.microsoft.com/office/powerpoint/2010/main" val="3061978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a:solidFill>
                  <a:schemeClr val="bg2"/>
                </a:solidFill>
              </a:rPr>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Tyler.Ballard1@outlook.com</a:t>
            </a:r>
          </a:p>
        </p:txBody>
      </p:sp>
    </p:spTree>
    <p:extLst>
      <p:ext uri="{BB962C8B-B14F-4D97-AF65-F5344CB8AC3E}">
        <p14:creationId xmlns:p14="http://schemas.microsoft.com/office/powerpoint/2010/main" val="179912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1112921"/>
            <a:ext cx="6176776" cy="854242"/>
          </a:xfrm>
        </p:spPr>
        <p:txBody>
          <a:bodyPr vert="horz" lIns="91440" tIns="45720" rIns="91440" bIns="45720" rtlCol="0" anchor="t">
            <a:normAutofit/>
          </a:bodyPr>
          <a:lstStyle/>
          <a:p>
            <a:r>
              <a:rPr lang="en-US" dirty="0"/>
              <a:t>Goals of Feast On Beast:</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1304712762"/>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67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252340" y="639704"/>
            <a:ext cx="3299579" cy="5577840"/>
          </a:xfrm>
        </p:spPr>
        <p:txBody>
          <a:bodyPr anchor="ctr">
            <a:normAutofit/>
          </a:bodyPr>
          <a:lstStyle/>
          <a:p>
            <a:r>
              <a:rPr lang="en-US" dirty="0"/>
              <a:t>Volume of Hunting per Season </a:t>
            </a:r>
            <a:br>
              <a:rPr lang="en-US" dirty="0"/>
            </a:br>
            <a:endParaRPr lang="en-US" dirty="0"/>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Диаграмма 3" descr="Chart&#10;">
            <a:extLst>
              <a:ext uri="{FF2B5EF4-FFF2-40B4-BE49-F238E27FC236}">
                <a16:creationId xmlns:a16="http://schemas.microsoft.com/office/drawing/2014/main" id="{6BDC48A0-8B3E-CE42-BC22-664690C98213}"/>
              </a:ext>
            </a:extLst>
          </p:cNvPr>
          <p:cNvGraphicFramePr>
            <a:graphicFrameLocks noGrp="1" noChangeAspect="1"/>
          </p:cNvGraphicFramePr>
          <p:nvPr>
            <p:ph idx="1"/>
            <p:extLst>
              <p:ext uri="{D42A27DB-BD31-4B8C-83A1-F6EECF244321}">
                <p14:modId xmlns:p14="http://schemas.microsoft.com/office/powerpoint/2010/main" val="3738341908"/>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35B3EC1-F2AC-4870-B6C9-2B91434A4254}"/>
              </a:ext>
            </a:extLst>
          </p:cNvPr>
          <p:cNvSpPr txBox="1"/>
          <p:nvPr/>
        </p:nvSpPr>
        <p:spPr>
          <a:xfrm>
            <a:off x="8206595" y="4353464"/>
            <a:ext cx="3053751" cy="369332"/>
          </a:xfrm>
          <a:prstGeom prst="rect">
            <a:avLst/>
          </a:prstGeom>
          <a:noFill/>
        </p:spPr>
        <p:txBody>
          <a:bodyPr wrap="square" rtlCol="0">
            <a:spAutoFit/>
          </a:bodyPr>
          <a:lstStyle/>
          <a:p>
            <a:r>
              <a:rPr lang="en-US" dirty="0"/>
              <a:t>May Vary Based Off Location</a:t>
            </a:r>
          </a:p>
        </p:txBody>
      </p:sp>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dirty="0"/>
              <a:t>What is Feast On Beast</a:t>
            </a:r>
          </a:p>
        </p:txBody>
      </p:sp>
      <p:pic>
        <p:nvPicPr>
          <p:cNvPr id="8" name="Picture 7">
            <a:extLst>
              <a:ext uri="{FF2B5EF4-FFF2-40B4-BE49-F238E27FC236}">
                <a16:creationId xmlns:a16="http://schemas.microsoft.com/office/drawing/2014/main" id="{3E07AA5F-8072-9541-85CB-0C9A4C1EBCD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 y="0"/>
            <a:ext cx="4379956" cy="331470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D164BF6-853A-4668-B8C8-381BCBF57115}"/>
              </a:ext>
            </a:extLst>
          </p:cNvPr>
          <p:cNvSpPr>
            <a:spLocks noGrp="1"/>
          </p:cNvSpPr>
          <p:nvPr>
            <p:ph idx="1"/>
          </p:nvPr>
        </p:nvSpPr>
        <p:spPr>
          <a:xfrm>
            <a:off x="5256362" y="1836707"/>
            <a:ext cx="6176775" cy="3413185"/>
          </a:xfrm>
        </p:spPr>
        <p:txBody>
          <a:bodyPr/>
          <a:lstStyle/>
          <a:p>
            <a:r>
              <a:rPr lang="en-US" dirty="0"/>
              <a:t>An interactive web application that will serve as a source of information for anyone interested in hunting, or the outdoors.</a:t>
            </a:r>
          </a:p>
          <a:p>
            <a:r>
              <a:rPr lang="en-US" dirty="0"/>
              <a:t>Will also host media options such as pictures, and videos that I will upload for the viewers entertainment. </a:t>
            </a:r>
          </a:p>
          <a:p>
            <a:r>
              <a:rPr lang="en-US" dirty="0"/>
              <a:t>Provides recipes for cooking wild game meats, and vegetation for all levels of expertise. </a:t>
            </a:r>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9F1C-9A48-40FE-93FE-2EB7E445230E}"/>
              </a:ext>
            </a:extLst>
          </p:cNvPr>
          <p:cNvSpPr>
            <a:spLocks noGrp="1"/>
          </p:cNvSpPr>
          <p:nvPr>
            <p:ph type="title"/>
          </p:nvPr>
        </p:nvSpPr>
        <p:spPr>
          <a:xfrm>
            <a:off x="1371600" y="685800"/>
            <a:ext cx="4954438" cy="792192"/>
          </a:xfrm>
        </p:spPr>
        <p:txBody>
          <a:bodyPr>
            <a:normAutofit fontScale="90000"/>
          </a:bodyPr>
          <a:lstStyle/>
          <a:p>
            <a:r>
              <a:rPr lang="en-US" dirty="0"/>
              <a:t>Optional information</a:t>
            </a:r>
            <a:br>
              <a:rPr lang="en-US" dirty="0"/>
            </a:br>
            <a:endParaRPr lang="en-US" dirty="0"/>
          </a:p>
        </p:txBody>
      </p:sp>
      <p:sp>
        <p:nvSpPr>
          <p:cNvPr id="3" name="Content Placeholder 2">
            <a:extLst>
              <a:ext uri="{FF2B5EF4-FFF2-40B4-BE49-F238E27FC236}">
                <a16:creationId xmlns:a16="http://schemas.microsoft.com/office/drawing/2014/main" id="{C6961D89-5E98-4828-9122-7AE3330A43C8}"/>
              </a:ext>
            </a:extLst>
          </p:cNvPr>
          <p:cNvSpPr>
            <a:spLocks noGrp="1"/>
          </p:cNvSpPr>
          <p:nvPr>
            <p:ph sz="half" idx="1"/>
          </p:nvPr>
        </p:nvSpPr>
        <p:spPr>
          <a:xfrm>
            <a:off x="1371600" y="1477993"/>
            <a:ext cx="4724400" cy="4389408"/>
          </a:xfrm>
        </p:spPr>
        <p:txBody>
          <a:bodyPr/>
          <a:lstStyle/>
          <a:p>
            <a:r>
              <a:rPr lang="en-US" dirty="0"/>
              <a:t>If the viewer decides to opt-in to the weekly newsletter that will notify them of the new content for the week, or wants the chance to win free prizes then all that I will need is:</a:t>
            </a:r>
          </a:p>
          <a:p>
            <a:r>
              <a:rPr lang="en-US" dirty="0"/>
              <a:t>Name</a:t>
            </a:r>
          </a:p>
          <a:p>
            <a:r>
              <a:rPr lang="en-US" dirty="0"/>
              <a:t>Email</a:t>
            </a:r>
          </a:p>
          <a:p>
            <a:r>
              <a:rPr lang="en-US" dirty="0"/>
              <a:t>That’s it!</a:t>
            </a:r>
          </a:p>
        </p:txBody>
      </p:sp>
      <p:sp>
        <p:nvSpPr>
          <p:cNvPr id="4" name="Content Placeholder 3">
            <a:extLst>
              <a:ext uri="{FF2B5EF4-FFF2-40B4-BE49-F238E27FC236}">
                <a16:creationId xmlns:a16="http://schemas.microsoft.com/office/drawing/2014/main" id="{7EA8C42B-5E30-4CBC-9DAC-AD6BD46F501D}"/>
              </a:ext>
            </a:extLst>
          </p:cNvPr>
          <p:cNvSpPr>
            <a:spLocks noGrp="1"/>
          </p:cNvSpPr>
          <p:nvPr>
            <p:ph sz="half" idx="2"/>
          </p:nvPr>
        </p:nvSpPr>
        <p:spPr>
          <a:xfrm>
            <a:off x="6326038" y="1477993"/>
            <a:ext cx="4724400" cy="4389407"/>
          </a:xfrm>
        </p:spPr>
        <p:txBody>
          <a:bodyPr/>
          <a:lstStyle/>
          <a:p>
            <a:r>
              <a:rPr lang="en-US" dirty="0"/>
              <a:t>Provide information on the different vegetation, and wild game that is available in a specific area</a:t>
            </a:r>
          </a:p>
          <a:p>
            <a:r>
              <a:rPr lang="en-US" dirty="0"/>
              <a:t>Educate readers on the importance of wildlife conservation</a:t>
            </a:r>
          </a:p>
          <a:p>
            <a:r>
              <a:rPr lang="en-US" dirty="0"/>
              <a:t>Post new recipes for all skill levels using all natural ingredients</a:t>
            </a:r>
          </a:p>
          <a:p>
            <a:r>
              <a:rPr lang="en-US" dirty="0"/>
              <a:t>Review the gear it is I purchase and use after rigorous testing.</a:t>
            </a:r>
          </a:p>
          <a:p>
            <a:r>
              <a:rPr lang="en-US" dirty="0"/>
              <a:t>Deliver instructional videos/photos</a:t>
            </a:r>
          </a:p>
        </p:txBody>
      </p:sp>
      <p:sp>
        <p:nvSpPr>
          <p:cNvPr id="5" name="Title 1">
            <a:extLst>
              <a:ext uri="{FF2B5EF4-FFF2-40B4-BE49-F238E27FC236}">
                <a16:creationId xmlns:a16="http://schemas.microsoft.com/office/drawing/2014/main" id="{68560C11-9F9D-4554-8B86-17B84F0C4645}"/>
              </a:ext>
            </a:extLst>
          </p:cNvPr>
          <p:cNvSpPr txBox="1">
            <a:spLocks/>
          </p:cNvSpPr>
          <p:nvPr/>
        </p:nvSpPr>
        <p:spPr>
          <a:xfrm>
            <a:off x="6326038" y="789317"/>
            <a:ext cx="4954438" cy="792192"/>
          </a:xfrm>
          <a:prstGeom prst="rect">
            <a:avLst/>
          </a:prstGeom>
        </p:spPr>
        <p:txBody>
          <a:bodyPr vert="horz" lIns="91440" tIns="45720" rIns="91440" bIns="45720" rtlCol="0" anchor="t">
            <a:normAutofit fontScale="5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7600" dirty="0"/>
              <a:t>What I Will Do For You</a:t>
            </a:r>
            <a:br>
              <a:rPr lang="en-US" dirty="0"/>
            </a:br>
            <a:endParaRPr lang="en-US" dirty="0"/>
          </a:p>
        </p:txBody>
      </p:sp>
    </p:spTree>
    <p:extLst>
      <p:ext uri="{BB962C8B-B14F-4D97-AF65-F5344CB8AC3E}">
        <p14:creationId xmlns:p14="http://schemas.microsoft.com/office/powerpoint/2010/main" val="2343004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73F32-A815-495F-B563-1343C2770CF0}"/>
              </a:ext>
            </a:extLst>
          </p:cNvPr>
          <p:cNvSpPr>
            <a:spLocks noGrp="1"/>
          </p:cNvSpPr>
          <p:nvPr>
            <p:ph type="title"/>
          </p:nvPr>
        </p:nvSpPr>
        <p:spPr/>
        <p:txBody>
          <a:bodyPr/>
          <a:lstStyle/>
          <a:p>
            <a:r>
              <a:rPr lang="en-US" dirty="0"/>
              <a:t>Diagrams </a:t>
            </a:r>
          </a:p>
        </p:txBody>
      </p:sp>
    </p:spTree>
    <p:extLst>
      <p:ext uri="{BB962C8B-B14F-4D97-AF65-F5344CB8AC3E}">
        <p14:creationId xmlns:p14="http://schemas.microsoft.com/office/powerpoint/2010/main" val="242407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F299-12EC-4F91-AC4F-08E1BEADB406}"/>
              </a:ext>
            </a:extLst>
          </p:cNvPr>
          <p:cNvSpPr>
            <a:spLocks noGrp="1"/>
          </p:cNvSpPr>
          <p:nvPr>
            <p:ph type="title"/>
          </p:nvPr>
        </p:nvSpPr>
        <p:spPr>
          <a:xfrm>
            <a:off x="2919416" y="467895"/>
            <a:ext cx="7540957" cy="746185"/>
          </a:xfrm>
        </p:spPr>
        <p:txBody>
          <a:bodyPr/>
          <a:lstStyle/>
          <a:p>
            <a:pPr algn="ctr"/>
            <a:r>
              <a:rPr lang="en-US" dirty="0"/>
              <a:t>Entity Relationship Diagram</a:t>
            </a:r>
          </a:p>
        </p:txBody>
      </p:sp>
      <p:sp>
        <p:nvSpPr>
          <p:cNvPr id="103" name="Oval 102">
            <a:extLst>
              <a:ext uri="{FF2B5EF4-FFF2-40B4-BE49-F238E27FC236}">
                <a16:creationId xmlns:a16="http://schemas.microsoft.com/office/drawing/2014/main" id="{FA9ED469-A988-423B-A955-3DD75C5724ED}"/>
              </a:ext>
            </a:extLst>
          </p:cNvPr>
          <p:cNvSpPr/>
          <p:nvPr/>
        </p:nvSpPr>
        <p:spPr>
          <a:xfrm>
            <a:off x="1722320" y="2518017"/>
            <a:ext cx="1245052"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7364E72C-83B3-48EE-B8F9-68B955A88B22}"/>
              </a:ext>
            </a:extLst>
          </p:cNvPr>
          <p:cNvSpPr/>
          <p:nvPr/>
        </p:nvSpPr>
        <p:spPr>
          <a:xfrm>
            <a:off x="7450949" y="1832775"/>
            <a:ext cx="1394015" cy="59876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4EA831CA-CB6C-4CE8-AED9-8868E8A53C42}"/>
              </a:ext>
            </a:extLst>
          </p:cNvPr>
          <p:cNvSpPr/>
          <p:nvPr/>
        </p:nvSpPr>
        <p:spPr>
          <a:xfrm>
            <a:off x="5565792" y="4720974"/>
            <a:ext cx="1442371" cy="59876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17EA137B-EB78-4D06-B2B6-6E5D142C2C39}"/>
              </a:ext>
            </a:extLst>
          </p:cNvPr>
          <p:cNvSpPr/>
          <p:nvPr/>
        </p:nvSpPr>
        <p:spPr>
          <a:xfrm>
            <a:off x="7453070" y="4735871"/>
            <a:ext cx="1442371" cy="598762"/>
          </a:xfrm>
          <a:prstGeom prst="ellipse">
            <a:avLst/>
          </a:prstGeom>
          <a:solidFill>
            <a:srgbClr val="E05D5A"/>
          </a:solidFill>
          <a:ln>
            <a:solidFill>
              <a:srgbClr val="E0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5230383-E5C0-4AFF-92BB-5BCFCC903AB7}"/>
              </a:ext>
            </a:extLst>
          </p:cNvPr>
          <p:cNvSpPr/>
          <p:nvPr/>
        </p:nvSpPr>
        <p:spPr>
          <a:xfrm>
            <a:off x="5566017" y="1833102"/>
            <a:ext cx="1442371" cy="598762"/>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C1ECF4-365C-4821-BAFB-45D078ECD4FF}"/>
              </a:ext>
            </a:extLst>
          </p:cNvPr>
          <p:cNvSpPr/>
          <p:nvPr/>
        </p:nvSpPr>
        <p:spPr>
          <a:xfrm>
            <a:off x="2909886" y="3339340"/>
            <a:ext cx="1155940" cy="50033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B0B4E7-23D2-4CAC-95B5-8CA925D8DC55}"/>
              </a:ext>
            </a:extLst>
          </p:cNvPr>
          <p:cNvSpPr txBox="1"/>
          <p:nvPr/>
        </p:nvSpPr>
        <p:spPr>
          <a:xfrm>
            <a:off x="3097236" y="3397571"/>
            <a:ext cx="833608" cy="369332"/>
          </a:xfrm>
          <a:prstGeom prst="rect">
            <a:avLst/>
          </a:prstGeom>
          <a:noFill/>
        </p:spPr>
        <p:txBody>
          <a:bodyPr wrap="square" rtlCol="0">
            <a:spAutoFit/>
          </a:bodyPr>
          <a:lstStyle/>
          <a:p>
            <a:r>
              <a:rPr lang="en-US" dirty="0"/>
              <a:t>Admin</a:t>
            </a:r>
          </a:p>
        </p:txBody>
      </p:sp>
      <p:sp>
        <p:nvSpPr>
          <p:cNvPr id="10" name="TextBox 9">
            <a:extLst>
              <a:ext uri="{FF2B5EF4-FFF2-40B4-BE49-F238E27FC236}">
                <a16:creationId xmlns:a16="http://schemas.microsoft.com/office/drawing/2014/main" id="{0A5A605E-309C-44E4-A3BC-076F2FC8AE85}"/>
              </a:ext>
            </a:extLst>
          </p:cNvPr>
          <p:cNvSpPr txBox="1"/>
          <p:nvPr/>
        </p:nvSpPr>
        <p:spPr>
          <a:xfrm>
            <a:off x="5973530" y="4825321"/>
            <a:ext cx="782464" cy="369332"/>
          </a:xfrm>
          <a:prstGeom prst="rect">
            <a:avLst/>
          </a:prstGeom>
          <a:noFill/>
        </p:spPr>
        <p:txBody>
          <a:bodyPr wrap="square" rtlCol="0">
            <a:spAutoFit/>
          </a:bodyPr>
          <a:lstStyle/>
          <a:p>
            <a:r>
              <a:rPr lang="en-US" dirty="0"/>
              <a:t>Blog</a:t>
            </a:r>
          </a:p>
        </p:txBody>
      </p:sp>
      <p:sp>
        <p:nvSpPr>
          <p:cNvPr id="12" name="TextBox 11">
            <a:extLst>
              <a:ext uri="{FF2B5EF4-FFF2-40B4-BE49-F238E27FC236}">
                <a16:creationId xmlns:a16="http://schemas.microsoft.com/office/drawing/2014/main" id="{37FE886E-7BB7-4C18-AA70-6F80C56CC89B}"/>
              </a:ext>
            </a:extLst>
          </p:cNvPr>
          <p:cNvSpPr txBox="1"/>
          <p:nvPr/>
        </p:nvSpPr>
        <p:spPr>
          <a:xfrm>
            <a:off x="5630659" y="1965806"/>
            <a:ext cx="1155940" cy="369332"/>
          </a:xfrm>
          <a:prstGeom prst="rect">
            <a:avLst/>
          </a:prstGeom>
          <a:noFill/>
        </p:spPr>
        <p:txBody>
          <a:bodyPr wrap="square" rtlCol="0">
            <a:spAutoFit/>
          </a:bodyPr>
          <a:lstStyle/>
          <a:p>
            <a:r>
              <a:rPr lang="en-US" dirty="0"/>
              <a:t>    Media</a:t>
            </a:r>
          </a:p>
        </p:txBody>
      </p:sp>
      <p:sp>
        <p:nvSpPr>
          <p:cNvPr id="13" name="Diamond 12">
            <a:extLst>
              <a:ext uri="{FF2B5EF4-FFF2-40B4-BE49-F238E27FC236}">
                <a16:creationId xmlns:a16="http://schemas.microsoft.com/office/drawing/2014/main" id="{08EB8CA9-5DE2-49E8-91B3-742F63A97CFA}"/>
              </a:ext>
            </a:extLst>
          </p:cNvPr>
          <p:cNvSpPr/>
          <p:nvPr/>
        </p:nvSpPr>
        <p:spPr>
          <a:xfrm>
            <a:off x="4651203" y="3165909"/>
            <a:ext cx="1371268" cy="839206"/>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92EC4B1-168D-489D-BA8A-E8CD9B3A6BAF}"/>
              </a:ext>
            </a:extLst>
          </p:cNvPr>
          <p:cNvSpPr txBox="1"/>
          <p:nvPr/>
        </p:nvSpPr>
        <p:spPr>
          <a:xfrm>
            <a:off x="4803068" y="3368920"/>
            <a:ext cx="1076975" cy="369332"/>
          </a:xfrm>
          <a:prstGeom prst="rect">
            <a:avLst/>
          </a:prstGeom>
          <a:noFill/>
        </p:spPr>
        <p:txBody>
          <a:bodyPr wrap="square" rtlCol="0">
            <a:spAutoFit/>
          </a:bodyPr>
          <a:lstStyle/>
          <a:p>
            <a:r>
              <a:rPr lang="en-US" dirty="0"/>
              <a:t>Manages</a:t>
            </a:r>
          </a:p>
        </p:txBody>
      </p:sp>
      <p:cxnSp>
        <p:nvCxnSpPr>
          <p:cNvPr id="34" name="Straight Connector 33">
            <a:extLst>
              <a:ext uri="{FF2B5EF4-FFF2-40B4-BE49-F238E27FC236}">
                <a16:creationId xmlns:a16="http://schemas.microsoft.com/office/drawing/2014/main" id="{C7E96AC3-78BE-40BB-B9DE-9C2A83093DB7}"/>
              </a:ext>
            </a:extLst>
          </p:cNvPr>
          <p:cNvCxnSpPr>
            <a:cxnSpLocks/>
            <a:stCxn id="8" idx="3"/>
            <a:endCxn id="13" idx="1"/>
          </p:cNvCxnSpPr>
          <p:nvPr/>
        </p:nvCxnSpPr>
        <p:spPr>
          <a:xfrm flipV="1">
            <a:off x="4065826" y="3585512"/>
            <a:ext cx="585377" cy="3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98A082C-A9C4-49C4-83B5-6F46AEEE2912}"/>
              </a:ext>
            </a:extLst>
          </p:cNvPr>
          <p:cNvCxnSpPr>
            <a:cxnSpLocks/>
            <a:stCxn id="125" idx="2"/>
            <a:endCxn id="145" idx="0"/>
          </p:cNvCxnSpPr>
          <p:nvPr/>
        </p:nvCxnSpPr>
        <p:spPr>
          <a:xfrm flipH="1">
            <a:off x="6286978" y="3983246"/>
            <a:ext cx="950141" cy="7377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FE3D9CA-2B9B-4C1D-B78E-72A59D6DC105}"/>
              </a:ext>
            </a:extLst>
          </p:cNvPr>
          <p:cNvCxnSpPr>
            <a:cxnSpLocks/>
            <a:stCxn id="103" idx="4"/>
            <a:endCxn id="8" idx="1"/>
          </p:cNvCxnSpPr>
          <p:nvPr/>
        </p:nvCxnSpPr>
        <p:spPr>
          <a:xfrm>
            <a:off x="2344846" y="3116779"/>
            <a:ext cx="565040" cy="472727"/>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54A1E66-39F0-4EF9-94B6-62E64AAEFEBC}"/>
              </a:ext>
            </a:extLst>
          </p:cNvPr>
          <p:cNvSpPr txBox="1"/>
          <p:nvPr/>
        </p:nvSpPr>
        <p:spPr>
          <a:xfrm>
            <a:off x="1798928" y="2605988"/>
            <a:ext cx="1257383" cy="369332"/>
          </a:xfrm>
          <a:prstGeom prst="rect">
            <a:avLst/>
          </a:prstGeom>
          <a:noFill/>
        </p:spPr>
        <p:txBody>
          <a:bodyPr wrap="square" rtlCol="0">
            <a:spAutoFit/>
          </a:bodyPr>
          <a:lstStyle/>
          <a:p>
            <a:r>
              <a:rPr lang="en-US" dirty="0"/>
              <a:t>Username</a:t>
            </a:r>
          </a:p>
        </p:txBody>
      </p:sp>
      <p:cxnSp>
        <p:nvCxnSpPr>
          <p:cNvPr id="115" name="Straight Connector 114">
            <a:extLst>
              <a:ext uri="{FF2B5EF4-FFF2-40B4-BE49-F238E27FC236}">
                <a16:creationId xmlns:a16="http://schemas.microsoft.com/office/drawing/2014/main" id="{A4CF4BC8-31BE-4DD6-80EC-43FAB87114A5}"/>
              </a:ext>
            </a:extLst>
          </p:cNvPr>
          <p:cNvCxnSpPr>
            <a:cxnSpLocks/>
            <a:stCxn id="13" idx="3"/>
            <a:endCxn id="125" idx="1"/>
          </p:cNvCxnSpPr>
          <p:nvPr/>
        </p:nvCxnSpPr>
        <p:spPr>
          <a:xfrm flipV="1">
            <a:off x="6022471" y="3536210"/>
            <a:ext cx="529013" cy="49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C7FE753-EEFB-4CFC-BFD5-337017F141CF}"/>
              </a:ext>
            </a:extLst>
          </p:cNvPr>
          <p:cNvSpPr txBox="1"/>
          <p:nvPr/>
        </p:nvSpPr>
        <p:spPr>
          <a:xfrm>
            <a:off x="7669063" y="1923912"/>
            <a:ext cx="1004680" cy="369332"/>
          </a:xfrm>
          <a:prstGeom prst="rect">
            <a:avLst/>
          </a:prstGeom>
          <a:noFill/>
        </p:spPr>
        <p:txBody>
          <a:bodyPr wrap="square" rtlCol="0">
            <a:spAutoFit/>
          </a:bodyPr>
          <a:lstStyle/>
          <a:p>
            <a:r>
              <a:rPr lang="en-US" dirty="0"/>
              <a:t>Recipes</a:t>
            </a:r>
          </a:p>
        </p:txBody>
      </p:sp>
      <p:sp>
        <p:nvSpPr>
          <p:cNvPr id="136" name="TextBox 135">
            <a:extLst>
              <a:ext uri="{FF2B5EF4-FFF2-40B4-BE49-F238E27FC236}">
                <a16:creationId xmlns:a16="http://schemas.microsoft.com/office/drawing/2014/main" id="{F4A5F535-6EDF-4881-BA15-B8F2E0750C95}"/>
              </a:ext>
            </a:extLst>
          </p:cNvPr>
          <p:cNvSpPr txBox="1"/>
          <p:nvPr/>
        </p:nvSpPr>
        <p:spPr>
          <a:xfrm>
            <a:off x="7831738" y="4860215"/>
            <a:ext cx="718780" cy="377325"/>
          </a:xfrm>
          <a:prstGeom prst="rect">
            <a:avLst/>
          </a:prstGeom>
          <a:solidFill>
            <a:srgbClr val="E05D5A"/>
          </a:solidFill>
          <a:ln>
            <a:solidFill>
              <a:srgbClr val="E05D5A"/>
            </a:solidFill>
          </a:ln>
        </p:spPr>
        <p:txBody>
          <a:bodyPr wrap="square" rtlCol="0">
            <a:spAutoFit/>
          </a:bodyPr>
          <a:lstStyle/>
          <a:p>
            <a:r>
              <a:rPr lang="en-US" dirty="0"/>
              <a:t>Gear</a:t>
            </a:r>
          </a:p>
        </p:txBody>
      </p:sp>
      <p:cxnSp>
        <p:nvCxnSpPr>
          <p:cNvPr id="143" name="Straight Connector 142">
            <a:extLst>
              <a:ext uri="{FF2B5EF4-FFF2-40B4-BE49-F238E27FC236}">
                <a16:creationId xmlns:a16="http://schemas.microsoft.com/office/drawing/2014/main" id="{94EB8E66-9584-4386-9736-6359B828E722}"/>
              </a:ext>
            </a:extLst>
          </p:cNvPr>
          <p:cNvCxnSpPr>
            <a:cxnSpLocks/>
            <a:stCxn id="125" idx="2"/>
            <a:endCxn id="141" idx="0"/>
          </p:cNvCxnSpPr>
          <p:nvPr/>
        </p:nvCxnSpPr>
        <p:spPr>
          <a:xfrm>
            <a:off x="7237119" y="3983246"/>
            <a:ext cx="937137" cy="752625"/>
          </a:xfrm>
          <a:prstGeom prst="line">
            <a:avLst/>
          </a:prstGeom>
          <a:ln>
            <a:solidFill>
              <a:srgbClr val="E05D5A"/>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CFF9285-63CF-4F3D-9F45-69B7A071EBDE}"/>
              </a:ext>
            </a:extLst>
          </p:cNvPr>
          <p:cNvCxnSpPr>
            <a:cxnSpLocks/>
            <a:stCxn id="125" idx="0"/>
          </p:cNvCxnSpPr>
          <p:nvPr/>
        </p:nvCxnSpPr>
        <p:spPr>
          <a:xfrm flipV="1">
            <a:off x="7237119" y="1935906"/>
            <a:ext cx="974664" cy="115326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0BCF83FA-8888-49E2-B5E3-802BF396F3E3}"/>
              </a:ext>
            </a:extLst>
          </p:cNvPr>
          <p:cNvSpPr/>
          <p:nvPr/>
        </p:nvSpPr>
        <p:spPr>
          <a:xfrm>
            <a:off x="1722320" y="3971508"/>
            <a:ext cx="1177617"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D94A85A2-3B6A-4D1C-8A01-836073B0E1B0}"/>
              </a:ext>
            </a:extLst>
          </p:cNvPr>
          <p:cNvSpPr txBox="1"/>
          <p:nvPr/>
        </p:nvSpPr>
        <p:spPr>
          <a:xfrm>
            <a:off x="1752922" y="4065053"/>
            <a:ext cx="1119014" cy="369332"/>
          </a:xfrm>
          <a:prstGeom prst="rect">
            <a:avLst/>
          </a:prstGeom>
          <a:noFill/>
        </p:spPr>
        <p:txBody>
          <a:bodyPr wrap="square" rtlCol="0">
            <a:spAutoFit/>
          </a:bodyPr>
          <a:lstStyle/>
          <a:p>
            <a:r>
              <a:rPr lang="en-US" dirty="0"/>
              <a:t>Password</a:t>
            </a:r>
          </a:p>
        </p:txBody>
      </p:sp>
      <p:cxnSp>
        <p:nvCxnSpPr>
          <p:cNvPr id="106" name="Straight Connector 105">
            <a:extLst>
              <a:ext uri="{FF2B5EF4-FFF2-40B4-BE49-F238E27FC236}">
                <a16:creationId xmlns:a16="http://schemas.microsoft.com/office/drawing/2014/main" id="{1875FB41-833F-4CE3-AC71-39C7E836D188}"/>
              </a:ext>
            </a:extLst>
          </p:cNvPr>
          <p:cNvCxnSpPr>
            <a:cxnSpLocks/>
            <a:stCxn id="102" idx="0"/>
            <a:endCxn id="8" idx="1"/>
          </p:cNvCxnSpPr>
          <p:nvPr/>
        </p:nvCxnSpPr>
        <p:spPr>
          <a:xfrm flipV="1">
            <a:off x="2311129" y="3589506"/>
            <a:ext cx="598757" cy="382002"/>
          </a:xfrm>
          <a:prstGeom prst="line">
            <a:avLst/>
          </a:prstGeom>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37D9BC74-992B-454F-A1FE-E4B03327F7DC}"/>
              </a:ext>
            </a:extLst>
          </p:cNvPr>
          <p:cNvSpPr/>
          <p:nvPr/>
        </p:nvSpPr>
        <p:spPr>
          <a:xfrm>
            <a:off x="6551484" y="3089174"/>
            <a:ext cx="1371269" cy="894072"/>
          </a:xfrm>
          <a:prstGeom prst="rect">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312B9A8-ABE2-40DE-BDE8-E0145BBC90C0}"/>
              </a:ext>
            </a:extLst>
          </p:cNvPr>
          <p:cNvSpPr txBox="1"/>
          <p:nvPr/>
        </p:nvSpPr>
        <p:spPr>
          <a:xfrm>
            <a:off x="6737611" y="3198085"/>
            <a:ext cx="1170744" cy="646331"/>
          </a:xfrm>
          <a:prstGeom prst="rect">
            <a:avLst/>
          </a:prstGeom>
          <a:noFill/>
        </p:spPr>
        <p:txBody>
          <a:bodyPr wrap="square" rtlCol="0">
            <a:spAutoFit/>
          </a:bodyPr>
          <a:lstStyle/>
          <a:p>
            <a:r>
              <a:rPr lang="en-US" dirty="0"/>
              <a:t>Website / Content</a:t>
            </a:r>
          </a:p>
        </p:txBody>
      </p:sp>
      <p:cxnSp>
        <p:nvCxnSpPr>
          <p:cNvPr id="139" name="Straight Connector 138">
            <a:extLst>
              <a:ext uri="{FF2B5EF4-FFF2-40B4-BE49-F238E27FC236}">
                <a16:creationId xmlns:a16="http://schemas.microsoft.com/office/drawing/2014/main" id="{75213412-BBE9-4979-8CFF-F4CD068DE08F}"/>
              </a:ext>
            </a:extLst>
          </p:cNvPr>
          <p:cNvCxnSpPr>
            <a:cxnSpLocks/>
            <a:stCxn id="138" idx="4"/>
            <a:endCxn id="125" idx="0"/>
          </p:cNvCxnSpPr>
          <p:nvPr/>
        </p:nvCxnSpPr>
        <p:spPr>
          <a:xfrm>
            <a:off x="6287203" y="2431864"/>
            <a:ext cx="949916" cy="65731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8ED044A7-E6FA-4463-877D-BC64E1EB89B8}"/>
              </a:ext>
            </a:extLst>
          </p:cNvPr>
          <p:cNvSpPr/>
          <p:nvPr/>
        </p:nvSpPr>
        <p:spPr>
          <a:xfrm>
            <a:off x="3915654" y="1466439"/>
            <a:ext cx="1101991"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8B63E45A-79AC-4FC2-8316-6DAB6C6BE8EA}"/>
              </a:ext>
            </a:extLst>
          </p:cNvPr>
          <p:cNvSpPr txBox="1"/>
          <p:nvPr/>
        </p:nvSpPr>
        <p:spPr>
          <a:xfrm>
            <a:off x="4023354" y="1561921"/>
            <a:ext cx="859309" cy="369332"/>
          </a:xfrm>
          <a:prstGeom prst="rect">
            <a:avLst/>
          </a:prstGeom>
          <a:noFill/>
        </p:spPr>
        <p:txBody>
          <a:bodyPr wrap="square" rtlCol="0">
            <a:spAutoFit/>
          </a:bodyPr>
          <a:lstStyle/>
          <a:p>
            <a:r>
              <a:rPr lang="en-US" dirty="0"/>
              <a:t>Delete</a:t>
            </a:r>
          </a:p>
        </p:txBody>
      </p:sp>
      <p:sp>
        <p:nvSpPr>
          <p:cNvPr id="158" name="Oval 157">
            <a:extLst>
              <a:ext uri="{FF2B5EF4-FFF2-40B4-BE49-F238E27FC236}">
                <a16:creationId xmlns:a16="http://schemas.microsoft.com/office/drawing/2014/main" id="{36E15C90-AB33-4352-ADCD-D691528F3492}"/>
              </a:ext>
            </a:extLst>
          </p:cNvPr>
          <p:cNvSpPr/>
          <p:nvPr/>
        </p:nvSpPr>
        <p:spPr>
          <a:xfrm>
            <a:off x="4190058" y="4834129"/>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0091215E-25F5-4C66-BF5F-F1D10154D8D9}"/>
              </a:ext>
            </a:extLst>
          </p:cNvPr>
          <p:cNvSpPr txBox="1"/>
          <p:nvPr/>
        </p:nvSpPr>
        <p:spPr>
          <a:xfrm>
            <a:off x="4292435" y="4950404"/>
            <a:ext cx="816020" cy="369332"/>
          </a:xfrm>
          <a:prstGeom prst="rect">
            <a:avLst/>
          </a:prstGeom>
          <a:noFill/>
        </p:spPr>
        <p:txBody>
          <a:bodyPr wrap="square" rtlCol="0">
            <a:spAutoFit/>
          </a:bodyPr>
          <a:lstStyle/>
          <a:p>
            <a:r>
              <a:rPr lang="en-US" dirty="0"/>
              <a:t>Edit</a:t>
            </a:r>
          </a:p>
        </p:txBody>
      </p:sp>
      <p:sp>
        <p:nvSpPr>
          <p:cNvPr id="161" name="Oval 160">
            <a:extLst>
              <a:ext uri="{FF2B5EF4-FFF2-40B4-BE49-F238E27FC236}">
                <a16:creationId xmlns:a16="http://schemas.microsoft.com/office/drawing/2014/main" id="{9441344A-9515-4173-ACD2-A3E73F7271FE}"/>
              </a:ext>
            </a:extLst>
          </p:cNvPr>
          <p:cNvSpPr/>
          <p:nvPr/>
        </p:nvSpPr>
        <p:spPr>
          <a:xfrm>
            <a:off x="3833867" y="2490412"/>
            <a:ext cx="822385" cy="5987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extBox 161">
            <a:extLst>
              <a:ext uri="{FF2B5EF4-FFF2-40B4-BE49-F238E27FC236}">
                <a16:creationId xmlns:a16="http://schemas.microsoft.com/office/drawing/2014/main" id="{D9692140-1E10-48E8-BF12-DABB05548E7D}"/>
              </a:ext>
            </a:extLst>
          </p:cNvPr>
          <p:cNvSpPr txBox="1"/>
          <p:nvPr/>
        </p:nvSpPr>
        <p:spPr>
          <a:xfrm>
            <a:off x="3942036" y="2584392"/>
            <a:ext cx="606048" cy="369332"/>
          </a:xfrm>
          <a:prstGeom prst="rect">
            <a:avLst/>
          </a:prstGeom>
          <a:noFill/>
        </p:spPr>
        <p:txBody>
          <a:bodyPr wrap="square" rtlCol="0">
            <a:spAutoFit/>
          </a:bodyPr>
          <a:lstStyle/>
          <a:p>
            <a:r>
              <a:rPr lang="en-US" dirty="0"/>
              <a:t>Post</a:t>
            </a:r>
          </a:p>
        </p:txBody>
      </p:sp>
      <p:cxnSp>
        <p:nvCxnSpPr>
          <p:cNvPr id="163" name="Straight Connector 162">
            <a:extLst>
              <a:ext uri="{FF2B5EF4-FFF2-40B4-BE49-F238E27FC236}">
                <a16:creationId xmlns:a16="http://schemas.microsoft.com/office/drawing/2014/main" id="{27934C75-E28F-4156-8481-E51789B39091}"/>
              </a:ext>
            </a:extLst>
          </p:cNvPr>
          <p:cNvCxnSpPr>
            <a:cxnSpLocks/>
            <a:stCxn id="13" idx="0"/>
            <a:endCxn id="155" idx="4"/>
          </p:cNvCxnSpPr>
          <p:nvPr/>
        </p:nvCxnSpPr>
        <p:spPr>
          <a:xfrm flipH="1" flipV="1">
            <a:off x="4466650" y="2065201"/>
            <a:ext cx="870187" cy="1100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BE26818-1250-4AA1-BFE9-5B987566F65D}"/>
              </a:ext>
            </a:extLst>
          </p:cNvPr>
          <p:cNvCxnSpPr>
            <a:cxnSpLocks/>
            <a:stCxn id="13" idx="0"/>
            <a:endCxn id="161" idx="5"/>
          </p:cNvCxnSpPr>
          <p:nvPr/>
        </p:nvCxnSpPr>
        <p:spPr>
          <a:xfrm flipH="1" flipV="1">
            <a:off x="4535817" y="3001487"/>
            <a:ext cx="801020" cy="16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2B21232-CECB-4F59-B90D-20EFEA5270DA}"/>
              </a:ext>
            </a:extLst>
          </p:cNvPr>
          <p:cNvCxnSpPr>
            <a:cxnSpLocks/>
            <a:stCxn id="158" idx="0"/>
            <a:endCxn id="13" idx="2"/>
          </p:cNvCxnSpPr>
          <p:nvPr/>
        </p:nvCxnSpPr>
        <p:spPr>
          <a:xfrm flipV="1">
            <a:off x="4601251" y="4005115"/>
            <a:ext cx="735586" cy="829014"/>
          </a:xfrm>
          <a:prstGeom prst="line">
            <a:avLst/>
          </a:prstGeom>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5FF1EC3C-1D6F-43AF-BC8E-EB0DC20ED469}"/>
              </a:ext>
            </a:extLst>
          </p:cNvPr>
          <p:cNvSpPr/>
          <p:nvPr/>
        </p:nvSpPr>
        <p:spPr>
          <a:xfrm>
            <a:off x="10378965" y="3335346"/>
            <a:ext cx="1155940" cy="50033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A6CAC687-D175-4B29-86D2-00766E50C0FD}"/>
              </a:ext>
            </a:extLst>
          </p:cNvPr>
          <p:cNvSpPr txBox="1"/>
          <p:nvPr/>
        </p:nvSpPr>
        <p:spPr>
          <a:xfrm>
            <a:off x="10658330" y="3393577"/>
            <a:ext cx="717738" cy="369332"/>
          </a:xfrm>
          <a:prstGeom prst="rect">
            <a:avLst/>
          </a:prstGeom>
          <a:noFill/>
        </p:spPr>
        <p:txBody>
          <a:bodyPr wrap="square" rtlCol="0">
            <a:spAutoFit/>
          </a:bodyPr>
          <a:lstStyle/>
          <a:p>
            <a:r>
              <a:rPr lang="en-US" dirty="0"/>
              <a:t>User</a:t>
            </a:r>
          </a:p>
        </p:txBody>
      </p:sp>
      <p:sp>
        <p:nvSpPr>
          <p:cNvPr id="98" name="Diamond 97">
            <a:extLst>
              <a:ext uri="{FF2B5EF4-FFF2-40B4-BE49-F238E27FC236}">
                <a16:creationId xmlns:a16="http://schemas.microsoft.com/office/drawing/2014/main" id="{D082CB0B-286B-4799-AD6F-2A639AB9C8A3}"/>
              </a:ext>
            </a:extLst>
          </p:cNvPr>
          <p:cNvSpPr/>
          <p:nvPr/>
        </p:nvSpPr>
        <p:spPr>
          <a:xfrm>
            <a:off x="8451766" y="3165909"/>
            <a:ext cx="1371268" cy="839206"/>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7153D285-C150-4876-AF4F-6E9CBE6DF950}"/>
              </a:ext>
            </a:extLst>
          </p:cNvPr>
          <p:cNvSpPr txBox="1"/>
          <p:nvPr/>
        </p:nvSpPr>
        <p:spPr>
          <a:xfrm>
            <a:off x="8761350" y="3393356"/>
            <a:ext cx="737126" cy="369332"/>
          </a:xfrm>
          <a:prstGeom prst="rect">
            <a:avLst/>
          </a:prstGeom>
          <a:noFill/>
        </p:spPr>
        <p:txBody>
          <a:bodyPr wrap="square" rtlCol="0">
            <a:spAutoFit/>
          </a:bodyPr>
          <a:lstStyle/>
          <a:p>
            <a:r>
              <a:rPr lang="en-US" dirty="0"/>
              <a:t>Views</a:t>
            </a:r>
          </a:p>
        </p:txBody>
      </p:sp>
      <p:cxnSp>
        <p:nvCxnSpPr>
          <p:cNvPr id="100" name="Straight Connector 99">
            <a:extLst>
              <a:ext uri="{FF2B5EF4-FFF2-40B4-BE49-F238E27FC236}">
                <a16:creationId xmlns:a16="http://schemas.microsoft.com/office/drawing/2014/main" id="{DA064B04-6692-45E0-AE95-1E4891B9C264}"/>
              </a:ext>
            </a:extLst>
          </p:cNvPr>
          <p:cNvCxnSpPr>
            <a:cxnSpLocks/>
            <a:stCxn id="125" idx="3"/>
            <a:endCxn id="98" idx="1"/>
          </p:cNvCxnSpPr>
          <p:nvPr/>
        </p:nvCxnSpPr>
        <p:spPr>
          <a:xfrm>
            <a:off x="7922753" y="3536210"/>
            <a:ext cx="529013" cy="49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64420AE-67E5-4F0E-A43C-4D374F0E90A2}"/>
              </a:ext>
            </a:extLst>
          </p:cNvPr>
          <p:cNvCxnSpPr>
            <a:cxnSpLocks/>
            <a:stCxn id="98" idx="3"/>
            <a:endCxn id="90" idx="1"/>
          </p:cNvCxnSpPr>
          <p:nvPr/>
        </p:nvCxnSpPr>
        <p:spPr>
          <a:xfrm>
            <a:off x="9823034" y="3585512"/>
            <a:ext cx="55593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123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FFC8E9E-45B0-49CC-AFE3-8B1F532054E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621" y="0"/>
            <a:ext cx="5498032" cy="6858000"/>
          </a:xfrm>
        </p:spPr>
      </p:pic>
      <p:sp>
        <p:nvSpPr>
          <p:cNvPr id="2" name="Title 1">
            <a:extLst>
              <a:ext uri="{FF2B5EF4-FFF2-40B4-BE49-F238E27FC236}">
                <a16:creationId xmlns:a16="http://schemas.microsoft.com/office/drawing/2014/main" id="{38ECD6F7-B7D5-422E-8709-F8BAE45C4B19}"/>
              </a:ext>
            </a:extLst>
          </p:cNvPr>
          <p:cNvSpPr>
            <a:spLocks noGrp="1"/>
          </p:cNvSpPr>
          <p:nvPr>
            <p:ph type="title"/>
          </p:nvPr>
        </p:nvSpPr>
        <p:spPr>
          <a:xfrm>
            <a:off x="683643" y="1727439"/>
            <a:ext cx="3855720" cy="3403121"/>
          </a:xfrm>
        </p:spPr>
        <p:txBody>
          <a:bodyPr/>
          <a:lstStyle/>
          <a:p>
            <a:r>
              <a:rPr lang="en-US" dirty="0">
                <a:solidFill>
                  <a:schemeClr val="bg1"/>
                </a:solidFill>
              </a:rPr>
              <a:t>Composite Structure Diagram: Collaboration Use Diagram</a:t>
            </a:r>
          </a:p>
        </p:txBody>
      </p:sp>
      <p:sp>
        <p:nvSpPr>
          <p:cNvPr id="8" name="Oval 7">
            <a:extLst>
              <a:ext uri="{FF2B5EF4-FFF2-40B4-BE49-F238E27FC236}">
                <a16:creationId xmlns:a16="http://schemas.microsoft.com/office/drawing/2014/main" id="{A5D029F2-71BD-456E-B7D2-88A60A9698AF}"/>
              </a:ext>
            </a:extLst>
          </p:cNvPr>
          <p:cNvSpPr/>
          <p:nvPr/>
        </p:nvSpPr>
        <p:spPr>
          <a:xfrm>
            <a:off x="5649233" y="1345063"/>
            <a:ext cx="6537145" cy="3879669"/>
          </a:xfrm>
          <a:prstGeom prst="ellipse">
            <a:avLst/>
          </a:prstGeom>
          <a:solidFill>
            <a:schemeClr val="accent2">
              <a:lumMod val="7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469AC4F6-CF81-4088-8B59-B10B577BB657}"/>
              </a:ext>
            </a:extLst>
          </p:cNvPr>
          <p:cNvCxnSpPr>
            <a:cxnSpLocks/>
          </p:cNvCxnSpPr>
          <p:nvPr/>
        </p:nvCxnSpPr>
        <p:spPr>
          <a:xfrm>
            <a:off x="5802702" y="2703598"/>
            <a:ext cx="6203700" cy="0"/>
          </a:xfrm>
          <a:prstGeom prst="line">
            <a:avLst/>
          </a:prstGeom>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3A82EA5-1ADC-4028-9272-04ACADDD2121}"/>
              </a:ext>
            </a:extLst>
          </p:cNvPr>
          <p:cNvSpPr txBox="1"/>
          <p:nvPr/>
        </p:nvSpPr>
        <p:spPr>
          <a:xfrm>
            <a:off x="7473474" y="1818742"/>
            <a:ext cx="2974988" cy="769441"/>
          </a:xfrm>
          <a:prstGeom prst="rect">
            <a:avLst/>
          </a:prstGeom>
          <a:noFill/>
        </p:spPr>
        <p:txBody>
          <a:bodyPr wrap="square" rtlCol="0">
            <a:spAutoFit/>
          </a:bodyPr>
          <a:lstStyle/>
          <a:p>
            <a:r>
              <a:rPr lang="en-US" sz="4400" dirty="0"/>
              <a:t>blog : Post</a:t>
            </a:r>
          </a:p>
        </p:txBody>
      </p:sp>
      <p:sp>
        <p:nvSpPr>
          <p:cNvPr id="11" name="Rectangle 10">
            <a:extLst>
              <a:ext uri="{FF2B5EF4-FFF2-40B4-BE49-F238E27FC236}">
                <a16:creationId xmlns:a16="http://schemas.microsoft.com/office/drawing/2014/main" id="{A85B91F7-A367-489D-809C-BE1758C203CA}"/>
              </a:ext>
            </a:extLst>
          </p:cNvPr>
          <p:cNvSpPr/>
          <p:nvPr/>
        </p:nvSpPr>
        <p:spPr>
          <a:xfrm>
            <a:off x="6697203" y="3089422"/>
            <a:ext cx="1469395" cy="114688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854F15-7372-4BEA-9FFB-2AA0262D163D}"/>
              </a:ext>
            </a:extLst>
          </p:cNvPr>
          <p:cNvSpPr txBox="1"/>
          <p:nvPr/>
        </p:nvSpPr>
        <p:spPr>
          <a:xfrm>
            <a:off x="6814084" y="3089422"/>
            <a:ext cx="1352514" cy="1077218"/>
          </a:xfrm>
          <a:prstGeom prst="rect">
            <a:avLst/>
          </a:prstGeom>
          <a:noFill/>
        </p:spPr>
        <p:txBody>
          <a:bodyPr wrap="square" rtlCol="0">
            <a:spAutoFit/>
          </a:bodyPr>
          <a:lstStyle/>
          <a:p>
            <a:r>
              <a:rPr lang="en-US" sz="3200" dirty="0"/>
              <a:t>admin: Role</a:t>
            </a:r>
          </a:p>
        </p:txBody>
      </p:sp>
      <p:sp>
        <p:nvSpPr>
          <p:cNvPr id="13" name="Rectangle 12">
            <a:extLst>
              <a:ext uri="{FF2B5EF4-FFF2-40B4-BE49-F238E27FC236}">
                <a16:creationId xmlns:a16="http://schemas.microsoft.com/office/drawing/2014/main" id="{51B30EB9-9544-4358-93C7-3560D179D050}"/>
              </a:ext>
            </a:extLst>
          </p:cNvPr>
          <p:cNvSpPr/>
          <p:nvPr/>
        </p:nvSpPr>
        <p:spPr>
          <a:xfrm>
            <a:off x="9452087" y="3054588"/>
            <a:ext cx="1469395" cy="114688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A7047D-76FC-4237-B29F-5CFEB5EC393C}"/>
              </a:ext>
            </a:extLst>
          </p:cNvPr>
          <p:cNvSpPr txBox="1"/>
          <p:nvPr/>
        </p:nvSpPr>
        <p:spPr>
          <a:xfrm>
            <a:off x="9506951" y="3054588"/>
            <a:ext cx="1414531" cy="1077218"/>
          </a:xfrm>
          <a:prstGeom prst="rect">
            <a:avLst/>
          </a:prstGeom>
          <a:noFill/>
        </p:spPr>
        <p:txBody>
          <a:bodyPr wrap="square" rtlCol="0">
            <a:spAutoFit/>
          </a:bodyPr>
          <a:lstStyle/>
          <a:p>
            <a:r>
              <a:rPr lang="en-US" sz="3200" dirty="0"/>
              <a:t>user : Role </a:t>
            </a:r>
          </a:p>
        </p:txBody>
      </p:sp>
      <p:cxnSp>
        <p:nvCxnSpPr>
          <p:cNvPr id="15" name="Straight Connector 14">
            <a:extLst>
              <a:ext uri="{FF2B5EF4-FFF2-40B4-BE49-F238E27FC236}">
                <a16:creationId xmlns:a16="http://schemas.microsoft.com/office/drawing/2014/main" id="{F046E156-AC66-4E1A-9B2D-CEE1D156DFD0}"/>
              </a:ext>
            </a:extLst>
          </p:cNvPr>
          <p:cNvCxnSpPr>
            <a:cxnSpLocks/>
            <a:stCxn id="12" idx="3"/>
            <a:endCxn id="13" idx="1"/>
          </p:cNvCxnSpPr>
          <p:nvPr/>
        </p:nvCxnSpPr>
        <p:spPr>
          <a:xfrm>
            <a:off x="8166598" y="3628031"/>
            <a:ext cx="1285489"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2085496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9353CA-EF3F-4D96-8F9E-BA3DF3D2F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A442BD-83B0-4DB1-B55C-CCF3E345E4C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70632E-1EF2-4913-B664-271525CD06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Travel Crop design</Template>
  <TotalTime>0</TotalTime>
  <Words>931</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Franklin Gothic Book</vt:lpstr>
      <vt:lpstr>Crop</vt:lpstr>
      <vt:lpstr>Feast on beast</vt:lpstr>
      <vt:lpstr>Overview</vt:lpstr>
      <vt:lpstr>Goals of Feast On Beast:</vt:lpstr>
      <vt:lpstr>Volume of Hunting per Season  </vt:lpstr>
      <vt:lpstr>What is Feast On Beast</vt:lpstr>
      <vt:lpstr>Optional information </vt:lpstr>
      <vt:lpstr>Diagrams </vt:lpstr>
      <vt:lpstr>Entity Relationship Diagram</vt:lpstr>
      <vt:lpstr>Composite Structure Diagram: Collaboration Use Diagram</vt:lpstr>
      <vt:lpstr>Communication Diagram: Admin Log-On Scenario</vt:lpstr>
      <vt:lpstr>Physical Database Script</vt:lpstr>
      <vt:lpstr>Data Model Class</vt:lpstr>
      <vt:lpstr>User Story &amp; Use Case</vt:lpstr>
      <vt:lpstr>User Story</vt:lpstr>
      <vt:lpstr>Use Cases</vt:lpstr>
      <vt:lpstr>Design, implementations, and Requirements</vt:lpstr>
      <vt:lpstr>System Requirements Review</vt:lpstr>
      <vt:lpstr>Implementations</vt:lpstr>
      <vt:lpstr>In Retrospect</vt:lpstr>
      <vt:lpstr>Draft User Interface</vt:lpstr>
      <vt:lpstr>Test Readiness Review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2019-04-04T20:06:06Z</dcterms:created>
  <dcterms:modified xsi:type="dcterms:W3CDTF">2019-05-13T20:37:19Z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